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74" r:id="rId1"/>
  </p:sldMasterIdLst>
  <p:sldIdLst>
    <p:sldId id="256" r:id="rId2"/>
    <p:sldId id="257" r:id="rId3"/>
    <p:sldId id="259" r:id="rId4"/>
    <p:sldId id="287" r:id="rId5"/>
    <p:sldId id="261" r:id="rId6"/>
    <p:sldId id="288" r:id="rId7"/>
    <p:sldId id="263" r:id="rId8"/>
    <p:sldId id="266" r:id="rId9"/>
    <p:sldId id="277" r:id="rId1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" initials="a" lastIdx="2" clrIdx="0">
    <p:extLst>
      <p:ext uri="{19B8F6BF-5375-455C-9EA6-DF929625EA0E}">
        <p15:presenceInfo xmlns:p15="http://schemas.microsoft.com/office/powerpoint/2012/main" userId="S-1-5-21-2022515279-3023240270-1752916808-1108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39" autoAdjust="0"/>
    <p:restoredTop sz="94291" autoAdjust="0"/>
  </p:normalViewPr>
  <p:slideViewPr>
    <p:cSldViewPr snapToGrid="0">
      <p:cViewPr varScale="1">
        <p:scale>
          <a:sx n="59" d="100"/>
          <a:sy n="59" d="100"/>
        </p:scale>
        <p:origin x="72" y="2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50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8E0AD2-014D-4C3B-A1FF-2B55F1BE0B6C}" type="datetimeFigureOut">
              <a:rPr lang="en-US" smtClean="0"/>
              <a:t>4/29/2024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DD82B8-5B71-4B20-B54D-6CC1AC2BC3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9163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8E0AD2-014D-4C3B-A1FF-2B55F1BE0B6C}" type="datetimeFigureOut">
              <a:rPr lang="en-US" smtClean="0"/>
              <a:t>4/29/2024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DD82B8-5B71-4B20-B54D-6CC1AC2BC3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03451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8E0AD2-014D-4C3B-A1FF-2B55F1BE0B6C}" type="datetimeFigureOut">
              <a:rPr lang="en-US" smtClean="0"/>
              <a:t>4/29/2024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DD82B8-5B71-4B20-B54D-6CC1AC2BC388}" type="slidenum">
              <a:rPr lang="en-US" smtClean="0"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71093435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8E0AD2-014D-4C3B-A1FF-2B55F1BE0B6C}" type="datetimeFigureOut">
              <a:rPr lang="en-US" smtClean="0"/>
              <a:t>4/29/2024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DD82B8-5B71-4B20-B54D-6CC1AC2BC3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024100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8E0AD2-014D-4C3B-A1FF-2B55F1BE0B6C}" type="datetimeFigureOut">
              <a:rPr lang="en-US" smtClean="0"/>
              <a:t>4/29/2024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DD82B8-5B71-4B20-B54D-6CC1AC2BC388}" type="slidenum">
              <a:rPr lang="en-US" smtClean="0"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18325813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8E0AD2-014D-4C3B-A1FF-2B55F1BE0B6C}" type="datetimeFigureOut">
              <a:rPr lang="en-US" smtClean="0"/>
              <a:t>4/29/2024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DD82B8-5B71-4B20-B54D-6CC1AC2BC3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949441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8E0AD2-014D-4C3B-A1FF-2B55F1BE0B6C}" type="datetimeFigureOut">
              <a:rPr lang="en-US" smtClean="0"/>
              <a:t>4/29/2024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DD82B8-5B71-4B20-B54D-6CC1AC2BC3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497209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8E0AD2-014D-4C3B-A1FF-2B55F1BE0B6C}" type="datetimeFigureOut">
              <a:rPr lang="en-US" smtClean="0"/>
              <a:t>4/29/2024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DD82B8-5B71-4B20-B54D-6CC1AC2BC3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54129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8E0AD2-014D-4C3B-A1FF-2B55F1BE0B6C}" type="datetimeFigureOut">
              <a:rPr lang="en-US" smtClean="0"/>
              <a:t>4/29/2024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DD82B8-5B71-4B20-B54D-6CC1AC2BC3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14979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8E0AD2-014D-4C3B-A1FF-2B55F1BE0B6C}" type="datetimeFigureOut">
              <a:rPr lang="en-US" smtClean="0"/>
              <a:t>4/29/2024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DD82B8-5B71-4B20-B54D-6CC1AC2BC3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46797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8E0AD2-014D-4C3B-A1FF-2B55F1BE0B6C}" type="datetimeFigureOut">
              <a:rPr lang="en-US" smtClean="0"/>
              <a:t>4/29/2024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DD82B8-5B71-4B20-B54D-6CC1AC2BC3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01742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8E0AD2-014D-4C3B-A1FF-2B55F1BE0B6C}" type="datetimeFigureOut">
              <a:rPr lang="en-US" smtClean="0"/>
              <a:t>4/29/2024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DD82B8-5B71-4B20-B54D-6CC1AC2BC3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42980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8E0AD2-014D-4C3B-A1FF-2B55F1BE0B6C}" type="datetimeFigureOut">
              <a:rPr lang="en-US" smtClean="0"/>
              <a:t>4/29/2024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DD82B8-5B71-4B20-B54D-6CC1AC2BC3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52957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8E0AD2-014D-4C3B-A1FF-2B55F1BE0B6C}" type="datetimeFigureOut">
              <a:rPr lang="en-US" smtClean="0"/>
              <a:t>4/29/2024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DD82B8-5B71-4B20-B54D-6CC1AC2BC3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84235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8E0AD2-014D-4C3B-A1FF-2B55F1BE0B6C}" type="datetimeFigureOut">
              <a:rPr lang="en-US" smtClean="0"/>
              <a:t>4/29/2024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DD82B8-5B71-4B20-B54D-6CC1AC2BC3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0989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8E0AD2-014D-4C3B-A1FF-2B55F1BE0B6C}" type="datetimeFigureOut">
              <a:rPr lang="en-US" smtClean="0"/>
              <a:t>4/29/2024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DD82B8-5B71-4B20-B54D-6CC1AC2BC3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44618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50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8E0AD2-014D-4C3B-A1FF-2B55F1BE0B6C}" type="datetimeFigureOut">
              <a:rPr lang="en-US" smtClean="0"/>
              <a:t>4/29/2024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fld id="{B6DD82B8-5B71-4B20-B54D-6CC1AC2BC3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72792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5" r:id="rId1"/>
    <p:sldLayoutId id="2147483776" r:id="rId2"/>
    <p:sldLayoutId id="2147483777" r:id="rId3"/>
    <p:sldLayoutId id="2147483778" r:id="rId4"/>
    <p:sldLayoutId id="2147483779" r:id="rId5"/>
    <p:sldLayoutId id="2147483780" r:id="rId6"/>
    <p:sldLayoutId id="2147483781" r:id="rId7"/>
    <p:sldLayoutId id="2147483782" r:id="rId8"/>
    <p:sldLayoutId id="2147483783" r:id="rId9"/>
    <p:sldLayoutId id="2147483784" r:id="rId10"/>
    <p:sldLayoutId id="2147483785" r:id="rId11"/>
    <p:sldLayoutId id="2147483786" r:id="rId12"/>
    <p:sldLayoutId id="2147483787" r:id="rId13"/>
    <p:sldLayoutId id="2147483788" r:id="rId14"/>
    <p:sldLayoutId id="2147483789" r:id="rId15"/>
    <p:sldLayoutId id="2147483790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>
              <a:lumMod val="7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9E49093-DECD-4C43-A1FD-62B6E66B2A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7697" y="512380"/>
            <a:ext cx="6588329" cy="54864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4417463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98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802E57E7-E4BC-4ED0-A565-9F0AA2F6D250}"/>
              </a:ext>
            </a:extLst>
          </p:cNvPr>
          <p:cNvSpPr txBox="1"/>
          <p:nvPr/>
        </p:nvSpPr>
        <p:spPr>
          <a:xfrm>
            <a:off x="3013865" y="3185597"/>
            <a:ext cx="5172160" cy="830997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a-IR" sz="2400" dirty="0"/>
              <a:t>گزارش عملکرد هفته سلامت </a:t>
            </a:r>
          </a:p>
          <a:p>
            <a:pPr algn="ctr"/>
            <a:r>
              <a:rPr lang="fa-IR" sz="2400" dirty="0"/>
              <a:t>7-1 اردیبهشت 1403</a:t>
            </a:r>
            <a:endParaRPr lang="en-US" sz="24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83A5DE1-7C94-4D39-ACDF-EFEFB59342E7}"/>
              </a:ext>
            </a:extLst>
          </p:cNvPr>
          <p:cNvSpPr txBox="1"/>
          <p:nvPr/>
        </p:nvSpPr>
        <p:spPr>
          <a:xfrm>
            <a:off x="3608344" y="6355017"/>
            <a:ext cx="4242883" cy="369332"/>
          </a:xfrm>
          <a:prstGeom prst="rect">
            <a:avLst/>
          </a:prstGeom>
          <a:noFill/>
          <a:ln>
            <a:solidFill>
              <a:schemeClr val="accent1"/>
            </a:solidFill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fa-IR" dirty="0">
                <a:solidFill>
                  <a:schemeClr val="accent1">
                    <a:lumMod val="75000"/>
                  </a:schemeClr>
                </a:solidFill>
                <a:highlight>
                  <a:srgbClr val="800080"/>
                </a:highlight>
                <a:cs typeface="B Titr" panose="00000700000000000000" pitchFamily="2" charset="-78"/>
              </a:rPr>
              <a:t>واحد آموزش سلامت بیمارستان شریعتی</a:t>
            </a:r>
            <a:endParaRPr lang="en-US" dirty="0">
              <a:solidFill>
                <a:schemeClr val="accent1">
                  <a:lumMod val="75000"/>
                </a:schemeClr>
              </a:solidFill>
              <a:highlight>
                <a:srgbClr val="800080"/>
              </a:highlight>
              <a:cs typeface="B Titr" panose="00000700000000000000" pitchFamily="2" charset="-78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5D93F37-F2B3-4E3C-A0E1-9F61E3A701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69606" y="0"/>
            <a:ext cx="3313608" cy="2134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7759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lowchart: Predefined Process 1">
            <a:extLst>
              <a:ext uri="{FF2B5EF4-FFF2-40B4-BE49-F238E27FC236}">
                <a16:creationId xmlns:a16="http://schemas.microsoft.com/office/drawing/2014/main" id="{5AED0070-9139-89E1-D411-E60964A2CCAA}"/>
              </a:ext>
            </a:extLst>
          </p:cNvPr>
          <p:cNvSpPr/>
          <p:nvPr/>
        </p:nvSpPr>
        <p:spPr>
          <a:xfrm>
            <a:off x="1191987" y="0"/>
            <a:ext cx="7919356" cy="2041071"/>
          </a:xfrm>
          <a:prstGeom prst="flowChartPredefinedProcess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a-IR" sz="2800" dirty="0">
                <a:solidFill>
                  <a:schemeClr val="accent2">
                    <a:lumMod val="50000"/>
                  </a:schemeClr>
                </a:solidFill>
                <a:highlight>
                  <a:srgbClr val="FF00FF"/>
                </a:highlight>
                <a:cs typeface="2  Davat" panose="00000400000000000000" pitchFamily="2" charset="-78"/>
              </a:rPr>
              <a:t>اطلاع رسانی در برد های آموزشی بخش های درمانی</a:t>
            </a:r>
            <a:endParaRPr lang="en-US" sz="2800" dirty="0">
              <a:solidFill>
                <a:schemeClr val="accent2">
                  <a:lumMod val="50000"/>
                </a:schemeClr>
              </a:solidFill>
              <a:highlight>
                <a:srgbClr val="FF00FF"/>
              </a:highlight>
              <a:cs typeface="2  Davat" panose="00000400000000000000" pitchFamily="2" charset="-78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3A314292-0A80-B939-1BBA-29B93B49A2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4081" y="2481943"/>
            <a:ext cx="5153404" cy="3837214"/>
          </a:xfrm>
          <a:prstGeom prst="rect">
            <a:avLst/>
          </a:prstGeom>
          <a:ln>
            <a:solidFill>
              <a:schemeClr val="accent1">
                <a:lumMod val="75000"/>
              </a:schemeClr>
            </a:solidFill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F0CB3181-6BE0-84C9-BB07-F1F740A922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857" y="3021617"/>
            <a:ext cx="4783510" cy="3590625"/>
          </a:xfrm>
          <a:prstGeom prst="rect">
            <a:avLst/>
          </a:prstGeom>
          <a:ln>
            <a:solidFill>
              <a:schemeClr val="accent1">
                <a:lumMod val="75000"/>
              </a:schemeClr>
            </a:solidFill>
          </a:ln>
          <a:effectLst>
            <a:glow rad="139700">
              <a:schemeClr val="accent2">
                <a:satMod val="175000"/>
                <a:alpha val="40000"/>
              </a:schemeClr>
            </a:glow>
            <a:softEdge rad="12700"/>
          </a:effectLst>
        </p:spPr>
      </p:pic>
    </p:spTree>
    <p:extLst>
      <p:ext uri="{BB962C8B-B14F-4D97-AF65-F5344CB8AC3E}">
        <p14:creationId xmlns:p14="http://schemas.microsoft.com/office/powerpoint/2010/main" val="16764066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B6A405D7-1AB9-EC98-34BB-4AE7BEF02EE9}"/>
              </a:ext>
            </a:extLst>
          </p:cNvPr>
          <p:cNvSpPr txBox="1"/>
          <p:nvPr/>
        </p:nvSpPr>
        <p:spPr>
          <a:xfrm>
            <a:off x="2226130" y="4671723"/>
            <a:ext cx="8441870" cy="14135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br>
              <a:rPr kumimoji="0" lang="fa-IR" sz="3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</a:br>
            <a:br>
              <a:rPr kumimoji="0" lang="fa-IR" sz="3400" b="0" i="0" u="none" strike="noStrike" kern="1200" cap="none" spc="0" normalizeH="0" baseline="0" noProof="0" dirty="0">
                <a:ln>
                  <a:noFill/>
                </a:ln>
                <a:solidFill>
                  <a:srgbClr val="8EC0C1">
                    <a:lumMod val="20000"/>
                    <a:lumOff val="8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</a:br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6EED632-5585-F4A4-3898-55EF84B2726C}"/>
              </a:ext>
            </a:extLst>
          </p:cNvPr>
          <p:cNvSpPr txBox="1"/>
          <p:nvPr/>
        </p:nvSpPr>
        <p:spPr>
          <a:xfrm>
            <a:off x="669472" y="179614"/>
            <a:ext cx="8654142" cy="2246769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67000"/>
                </a:schemeClr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  <a:tileRect/>
          </a:gradFill>
        </p:spPr>
        <p:txBody>
          <a:bodyPr wrap="square">
            <a:sp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a-IR" sz="2800" dirty="0">
                <a:solidFill>
                  <a:prstClr val="black"/>
                </a:solidFill>
                <a:latin typeface="Trebuchet MS" panose="020B0603020202020204"/>
                <a:cs typeface="Tahoma" panose="020B0604030504040204" pitchFamily="34" charset="0"/>
              </a:rPr>
              <a:t>ارائه خدمات مشاوره شیردهی توسط کارشناس خانم اقبالی و مشاوره زنان وبارداری توسط متخصص زنان خانم دکتر ممشلی </a:t>
            </a: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/>
              <a:ea typeface="+mn-ea"/>
              <a:cs typeface="Tahoma" panose="020B0604030504040204" pitchFamily="34" charset="0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a-IR" sz="2800" dirty="0">
                <a:solidFill>
                  <a:prstClr val="black"/>
                </a:solidFill>
                <a:latin typeface="Trebuchet MS" panose="020B0603020202020204"/>
                <a:cs typeface="Tahoma" panose="020B0604030504040204" pitchFamily="34" charset="0"/>
              </a:rPr>
              <a:t>به مراجعین درمانگاه شریعتی در هفته سلامت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4B903F3-9B17-49B7-9D27-6A76F88018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5514" y="3249386"/>
            <a:ext cx="4572000" cy="3429000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D4ABE9F-9171-09BC-4BA0-28BCA652820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056" y="2996292"/>
            <a:ext cx="4909458" cy="3682094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32423946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5C8FA84-9D5F-AC93-DC70-3DB0EE09EBEA}"/>
              </a:ext>
            </a:extLst>
          </p:cNvPr>
          <p:cNvSpPr txBox="1"/>
          <p:nvPr/>
        </p:nvSpPr>
        <p:spPr>
          <a:xfrm>
            <a:off x="1698171" y="1289958"/>
            <a:ext cx="6939643" cy="584775"/>
          </a:xfrm>
          <a:prstGeom prst="rect">
            <a:avLst/>
          </a:prstGeom>
          <a:gradFill>
            <a:gsLst>
              <a:gs pos="0">
                <a:schemeClr val="accent1">
                  <a:lumMod val="67000"/>
                </a:schemeClr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</a:gradFill>
        </p:spPr>
        <p:txBody>
          <a:bodyPr wrap="square">
            <a:spAutoFit/>
          </a:bodyPr>
          <a:lstStyle/>
          <a:p>
            <a:pPr algn="r" rtl="1"/>
            <a:r>
              <a:rPr lang="fa-IR" sz="3200" b="1" dirty="0">
                <a:latin typeface="Calibri" panose="020F0502020204030204" pitchFamily="34" charset="0"/>
                <a:cs typeface="Calibri" panose="020F0502020204030204" pitchFamily="34" charset="0"/>
              </a:rPr>
              <a:t>اجرای طرح غربالگری فشار خون </a:t>
            </a:r>
            <a:endParaRPr lang="en-US" sz="32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90A577B-D82A-0247-992D-F4B82AC0C0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4886" y="2139042"/>
            <a:ext cx="4572000" cy="3429000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E2D479A-6023-AFF6-E66D-1E3761C417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185" y="2612572"/>
            <a:ext cx="4132501" cy="3135086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29939749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C1561E6-1722-2D71-6AAA-11A00E6BF679}"/>
              </a:ext>
            </a:extLst>
          </p:cNvPr>
          <p:cNvSpPr txBox="1"/>
          <p:nvPr/>
        </p:nvSpPr>
        <p:spPr>
          <a:xfrm>
            <a:off x="6096000" y="702129"/>
            <a:ext cx="3472544" cy="954107"/>
          </a:xfrm>
          <a:prstGeom prst="rect">
            <a:avLst/>
          </a:prstGeom>
          <a:gradFill>
            <a:gsLst>
              <a:gs pos="0">
                <a:schemeClr val="accent1">
                  <a:lumMod val="67000"/>
                </a:schemeClr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</a:gradFill>
        </p:spPr>
        <p:txBody>
          <a:bodyPr wrap="square">
            <a:spAutoFit/>
          </a:bodyPr>
          <a:lstStyle/>
          <a:p>
            <a:pPr algn="r"/>
            <a:r>
              <a:rPr lang="fa-IR" sz="2800" b="1" dirty="0">
                <a:latin typeface="Calibri" panose="020F0502020204030204" pitchFamily="34" charset="0"/>
                <a:cs typeface="Calibri" panose="020F0502020204030204" pitchFamily="34" charset="0"/>
              </a:rPr>
              <a:t>نصب بنر هفته سلامت </a:t>
            </a:r>
          </a:p>
          <a:p>
            <a:pPr algn="r"/>
            <a:r>
              <a:rPr lang="fa-IR" sz="2800" b="1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بازدید مسئولین سلامت </a:t>
            </a:r>
            <a:endParaRPr lang="fa-IR" sz="2800" b="0" i="0" dirty="0"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9BC3018-B314-B55F-16F7-AD7D5DA2C6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9300" y="2024744"/>
            <a:ext cx="4441371" cy="4131128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934F306-14A3-BA50-32C0-9E1DA44916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0827" y="506185"/>
            <a:ext cx="3531671" cy="2648753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0DF498C-3416-823D-3FD0-4A8037296AE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325" y="3301896"/>
            <a:ext cx="4436673" cy="3327505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1378866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xplosion: 8 Points 6">
            <a:extLst>
              <a:ext uri="{FF2B5EF4-FFF2-40B4-BE49-F238E27FC236}">
                <a16:creationId xmlns:a16="http://schemas.microsoft.com/office/drawing/2014/main" id="{9CEAE278-AF57-458F-90D1-CC5018DC5F29}"/>
              </a:ext>
            </a:extLst>
          </p:cNvPr>
          <p:cNvSpPr/>
          <p:nvPr/>
        </p:nvSpPr>
        <p:spPr>
          <a:xfrm>
            <a:off x="4510671" y="255061"/>
            <a:ext cx="1923393" cy="2033752"/>
          </a:xfrm>
          <a:prstGeom prst="irregularSeal1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sz="1600" dirty="0">
                <a:solidFill>
                  <a:schemeClr val="tx1"/>
                </a:solidFill>
                <a:cs typeface="B Titr" panose="00000700000000000000" pitchFamily="2" charset="-78"/>
              </a:rPr>
              <a:t>آموزش چهره به چهره در بخش های بالینی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AAED46C-72F2-2883-86D6-DC0650641E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9633" y="487226"/>
            <a:ext cx="4253166" cy="5883547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FAE5BD5-C7C1-17BF-67B4-26117AC7EB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513" y="1753352"/>
            <a:ext cx="4310744" cy="4849587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373457787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lowchart: Preparation 6">
            <a:extLst>
              <a:ext uri="{FF2B5EF4-FFF2-40B4-BE49-F238E27FC236}">
                <a16:creationId xmlns:a16="http://schemas.microsoft.com/office/drawing/2014/main" id="{27E9B1BE-3FD0-45CF-92AA-153ECF7AE57F}"/>
              </a:ext>
            </a:extLst>
          </p:cNvPr>
          <p:cNvSpPr/>
          <p:nvPr/>
        </p:nvSpPr>
        <p:spPr>
          <a:xfrm>
            <a:off x="3092981" y="618565"/>
            <a:ext cx="3953277" cy="1392215"/>
          </a:xfrm>
          <a:prstGeom prst="flowChartPreparati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b="1" dirty="0">
                <a:solidFill>
                  <a:schemeClr val="tx1"/>
                </a:solidFill>
                <a:cs typeface="B Titr" panose="00000700000000000000" pitchFamily="2" charset="-78"/>
              </a:rPr>
              <a:t>برپایی غرفه سلامت بیمارستان شریعتی نمایشگاه سلامت (پارک دولت –زیرپرچم)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FB58890-55C4-46F6-FCDB-83001C4CE8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351" y="214637"/>
            <a:ext cx="2773966" cy="3592286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075E0E6-A8B4-ADA0-D5FB-1277CE7BB3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1922" y="416601"/>
            <a:ext cx="3015344" cy="4824551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4F74715-4B96-A9BE-A464-589CD9B1EDC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2229" y="2226115"/>
            <a:ext cx="3535700" cy="4517586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8542169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848079" y="6118297"/>
            <a:ext cx="2949262" cy="64633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2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fa-IR" dirty="0">
                <a:solidFill>
                  <a:schemeClr val="accent2"/>
                </a:solidFill>
                <a:cs typeface="B Titr" panose="00000700000000000000" pitchFamily="2" charset="-78"/>
              </a:rPr>
              <a:t>واحدآموزش سلامت بیمارستان شریعتی بندرعباس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91574" y="0"/>
            <a:ext cx="3462273" cy="2133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3364344"/>
      </p:ext>
    </p:extLst>
  </p:cSld>
  <p:clrMapOvr>
    <a:masterClrMapping/>
  </p:clrMapOvr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F496CB"/>
      </a:accent1>
      <a:accent2>
        <a:srgbClr val="BC356F"/>
      </a:accent2>
      <a:accent3>
        <a:srgbClr val="E65331"/>
      </a:accent3>
      <a:accent4>
        <a:srgbClr val="F27E19"/>
      </a:accent4>
      <a:accent5>
        <a:srgbClr val="F2AC19"/>
      </a:accent5>
      <a:accent6>
        <a:srgbClr val="BC80E0"/>
      </a:accent6>
      <a:hlink>
        <a:srgbClr val="EF5285"/>
      </a:hlink>
      <a:folHlink>
        <a:srgbClr val="F77F90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23659B44-6E34-4CE8-8F0D-387DA7996826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695</TotalTime>
  <Words>86</Words>
  <Application>Microsoft Office PowerPoint</Application>
  <PresentationFormat>Widescreen</PresentationFormat>
  <Paragraphs>14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4" baseType="lpstr">
      <vt:lpstr>Arial</vt:lpstr>
      <vt:lpstr>Calibri</vt:lpstr>
      <vt:lpstr>Trebuchet MS</vt:lpstr>
      <vt:lpstr>Wingdings 3</vt:lpstr>
      <vt:lpstr>Facet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</dc:creator>
  <cp:lastModifiedBy>adm</cp:lastModifiedBy>
  <cp:revision>174</cp:revision>
  <dcterms:created xsi:type="dcterms:W3CDTF">2022-01-29T04:42:10Z</dcterms:created>
  <dcterms:modified xsi:type="dcterms:W3CDTF">2024-04-29T06:41:05Z</dcterms:modified>
</cp:coreProperties>
</file>